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96" r:id="rId2"/>
  </p:sldMasterIdLst>
  <p:notesMasterIdLst>
    <p:notesMasterId r:id="rId24"/>
  </p:notesMasterIdLst>
  <p:sldIdLst>
    <p:sldId id="256" r:id="rId3"/>
    <p:sldId id="257" r:id="rId4"/>
    <p:sldId id="258" r:id="rId5"/>
    <p:sldId id="259" r:id="rId6"/>
    <p:sldId id="260" r:id="rId7"/>
    <p:sldId id="261" r:id="rId8"/>
    <p:sldId id="270" r:id="rId9"/>
    <p:sldId id="262" r:id="rId10"/>
    <p:sldId id="263" r:id="rId11"/>
    <p:sldId id="274" r:id="rId12"/>
    <p:sldId id="264" r:id="rId13"/>
    <p:sldId id="265" r:id="rId14"/>
    <p:sldId id="271" r:id="rId15"/>
    <p:sldId id="266" r:id="rId16"/>
    <p:sldId id="267" r:id="rId17"/>
    <p:sldId id="268" r:id="rId18"/>
    <p:sldId id="273" r:id="rId19"/>
    <p:sldId id="272" r:id="rId20"/>
    <p:sldId id="276" r:id="rId21"/>
    <p:sldId id="275" r:id="rId22"/>
    <p:sldId id="269" r:id="rId23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786" autoAdjust="0"/>
  </p:normalViewPr>
  <p:slideViewPr>
    <p:cSldViewPr>
      <p:cViewPr>
        <p:scale>
          <a:sx n="80" d="100"/>
          <a:sy n="80" d="100"/>
        </p:scale>
        <p:origin x="-1512" y="-10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jpeg>
</file>

<file path=ppt/media/image10.jpeg>
</file>

<file path=ppt/media/image2.jpeg>
</file>

<file path=ppt/media/image3.jpeg>
</file>

<file path=ppt/media/image4.gif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D9F02E-5D29-4D38-9B4F-008BD4E20E99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6E2CC1-40C4-47C2-B957-E6336503FD1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452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5 point advantage to low TES</a:t>
            </a:r>
            <a:r>
              <a:rPr lang="en-US" altLang="zh-TW" baseline="0" dirty="0" smtClean="0"/>
              <a:t> program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6E2CC1-40C4-47C2-B957-E6336503FD17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5471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2273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8187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10119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66250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5631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3864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5327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4965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6242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0044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8400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4095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0063C1E9-A378-4EB3-A68A-18F87193142C}" type="datetimeFigureOut">
              <a:rPr lang="zh-TW" altLang="en-US" smtClean="0"/>
              <a:t>2018/4/23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B0D21436-8586-4DD9-9A58-3A18C4A5CD4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atingjapan.or.jp/" TargetMode="External"/><Relationship Id="rId2" Type="http://schemas.openxmlformats.org/officeDocument/2006/relationships/hyperlink" Target="https://www.isu.org/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hips.hearstapps.com/ghk.h-cdn.co/assets/18/08/4000x2666/gallery-1519418120-gettyimages-923198406.jpg?resize=2511:*" TargetMode="External"/><Relationship Id="rId5" Type="http://schemas.openxmlformats.org/officeDocument/2006/relationships/hyperlink" Target="https://www.youtube.com/watch?v=i6pw07k3GkM" TargetMode="External"/><Relationship Id="rId4" Type="http://schemas.openxmlformats.org/officeDocument/2006/relationships/hyperlink" Target="https://pbs.twimg.com/profile_images/823262406453432321/vbVWhE9G.jpg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07504" y="2060848"/>
            <a:ext cx="9036496" cy="1159769"/>
          </a:xfrm>
        </p:spPr>
        <p:txBody>
          <a:bodyPr>
            <a:noAutofit/>
          </a:bodyPr>
          <a:lstStyle/>
          <a:p>
            <a:r>
              <a:rPr lang="en-US" altLang="zh-TW" sz="3600" b="1" dirty="0" smtClean="0"/>
              <a:t>Monte Carlo on Ice</a:t>
            </a:r>
            <a:r>
              <a:rPr lang="en-US" altLang="zh-TW" sz="3600" b="1" dirty="0" smtClean="0"/>
              <a:t>:</a:t>
            </a:r>
            <a:br>
              <a:rPr lang="en-US" altLang="zh-TW" sz="3600" b="1" dirty="0" smtClean="0"/>
            </a:br>
            <a:r>
              <a:rPr lang="en-US" altLang="zh-TW" sz="3600" b="1" dirty="0" smtClean="0"/>
              <a:t>How </a:t>
            </a:r>
            <a:r>
              <a:rPr lang="en-US" altLang="zh-TW" sz="3600" b="1" dirty="0" smtClean="0"/>
              <a:t>Simulation can </a:t>
            </a:r>
            <a:br>
              <a:rPr lang="en-US" altLang="zh-TW" sz="3600" b="1" dirty="0" smtClean="0"/>
            </a:br>
            <a:r>
              <a:rPr lang="en-US" altLang="zh-TW" sz="3600" b="1" dirty="0" smtClean="0"/>
              <a:t>Help Figure Skating Medalist</a:t>
            </a:r>
            <a:endParaRPr lang="zh-TW" altLang="en-US" sz="3600" b="1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619672" y="3717032"/>
            <a:ext cx="6400800" cy="1219200"/>
          </a:xfrm>
        </p:spPr>
        <p:txBody>
          <a:bodyPr/>
          <a:lstStyle/>
          <a:p>
            <a:r>
              <a:rPr lang="en-US" altLang="zh-TW" dirty="0" smtClean="0">
                <a:solidFill>
                  <a:schemeClr val="tx1"/>
                </a:solidFill>
              </a:rPr>
              <a:t>James Lee (jlee73@ncsu.edu)</a:t>
            </a:r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4607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476672"/>
            <a:ext cx="5791200" cy="687606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Method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7544" y="1484784"/>
            <a:ext cx="7620000" cy="4373563"/>
          </a:xfrm>
        </p:spPr>
        <p:txBody>
          <a:bodyPr>
            <a:normAutofit/>
          </a:bodyPr>
          <a:lstStyle/>
          <a:p>
            <a:r>
              <a:rPr lang="en-US" altLang="zh-TW" sz="2400" dirty="0"/>
              <a:t>D</a:t>
            </a:r>
            <a:r>
              <a:rPr lang="en-US" altLang="zh-TW" sz="2400" dirty="0" smtClean="0"/>
              <a:t>ata: </a:t>
            </a:r>
            <a:r>
              <a:rPr lang="en-US" altLang="zh-TW" sz="2300" dirty="0" smtClean="0"/>
              <a:t>Historical Free Skating results of </a:t>
            </a:r>
            <a:r>
              <a:rPr lang="en-US" altLang="zh-TW" sz="2300" dirty="0" err="1" smtClean="0"/>
              <a:t>Yuzuru</a:t>
            </a:r>
            <a:r>
              <a:rPr lang="en-US" altLang="zh-TW" sz="2300" dirty="0" smtClean="0"/>
              <a:t> </a:t>
            </a:r>
            <a:r>
              <a:rPr lang="en-US" altLang="zh-TW" sz="2300" dirty="0" err="1" smtClean="0"/>
              <a:t>Hanyu</a:t>
            </a:r>
            <a:endParaRPr lang="en-US" altLang="zh-TW" sz="2300" dirty="0" smtClean="0"/>
          </a:p>
          <a:p>
            <a:pPr marL="0" indent="0">
              <a:buNone/>
            </a:pPr>
            <a:endParaRPr lang="en-US" altLang="zh-TW" sz="2400" dirty="0" smtClean="0"/>
          </a:p>
          <a:p>
            <a:r>
              <a:rPr lang="en-US" altLang="zh-TW" sz="2400" dirty="0" smtClean="0"/>
              <a:t>BV and GOE: Generated by empirical distribution.</a:t>
            </a:r>
          </a:p>
          <a:p>
            <a:pPr marL="0" indent="0">
              <a:buNone/>
            </a:pPr>
            <a:endParaRPr lang="en-US" altLang="zh-TW" sz="2400" dirty="0" smtClean="0"/>
          </a:p>
          <a:p>
            <a:r>
              <a:rPr lang="en-US" altLang="zh-TW" sz="2400" dirty="0" smtClean="0"/>
              <a:t>AES score: </a:t>
            </a:r>
            <a:endParaRPr lang="en-US" altLang="zh-TW" sz="2400" dirty="0" smtClean="0"/>
          </a:p>
          <a:p>
            <a:r>
              <a:rPr lang="en-US" altLang="zh-TW" sz="2400" dirty="0" smtClean="0"/>
              <a:t>Simulation </a:t>
            </a:r>
            <a:r>
              <a:rPr lang="en-US" altLang="zh-TW" sz="2400" dirty="0" smtClean="0"/>
              <a:t>of 9 judges, each give a score of discrete uniform distribution. </a:t>
            </a:r>
            <a:endParaRPr lang="en-US" altLang="zh-TW" sz="2400" dirty="0" smtClean="0"/>
          </a:p>
          <a:p>
            <a:r>
              <a:rPr lang="en-US" altLang="zh-TW" sz="2400" dirty="0" smtClean="0"/>
              <a:t>The </a:t>
            </a:r>
            <a:r>
              <a:rPr lang="en-US" altLang="zh-TW" sz="2400" dirty="0" smtClean="0"/>
              <a:t>score is determined by the average of the middle 7 scores.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56783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95536" y="260648"/>
            <a:ext cx="8147248" cy="831622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Benchmark in Free Skating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7544" y="1340768"/>
            <a:ext cx="7620000" cy="4373563"/>
          </a:xfrm>
        </p:spPr>
        <p:txBody>
          <a:bodyPr>
            <a:normAutofit/>
          </a:bodyPr>
          <a:lstStyle/>
          <a:p>
            <a:r>
              <a:rPr lang="en-US" altLang="zh-TW" sz="2400" dirty="0" smtClean="0"/>
              <a:t>World Record – 223.2 (</a:t>
            </a:r>
            <a:r>
              <a:rPr lang="en-US" altLang="zh-TW" sz="2400" dirty="0" err="1" smtClean="0"/>
              <a:t>Yuzuru</a:t>
            </a:r>
            <a:r>
              <a:rPr lang="en-US" altLang="zh-TW" sz="2400" dirty="0" smtClean="0"/>
              <a:t> </a:t>
            </a:r>
            <a:r>
              <a:rPr lang="en-US" altLang="zh-TW" sz="2400" dirty="0" err="1" smtClean="0"/>
              <a:t>Hanyu</a:t>
            </a:r>
            <a:r>
              <a:rPr lang="en-US" altLang="zh-TW" sz="2400" dirty="0" smtClean="0"/>
              <a:t>)</a:t>
            </a:r>
            <a:endParaRPr lang="en-US" altLang="zh-TW" sz="2400" dirty="0" smtClean="0"/>
          </a:p>
          <a:p>
            <a:r>
              <a:rPr lang="en-US" altLang="zh-TW" sz="2400" dirty="0" smtClean="0"/>
              <a:t>2018 Olympics Best FS – 215.08 (Nathan Chen)</a:t>
            </a:r>
          </a:p>
          <a:p>
            <a:r>
              <a:rPr lang="en-US" altLang="zh-TW" sz="2400" dirty="0" smtClean="0"/>
              <a:t>Top 3 in Olympics – 202.73 (</a:t>
            </a:r>
            <a:r>
              <a:rPr lang="en-US" altLang="zh-TW" sz="2400" dirty="0" err="1" smtClean="0"/>
              <a:t>Shoma</a:t>
            </a:r>
            <a:r>
              <a:rPr lang="en-US" altLang="zh-TW" sz="2400" dirty="0" smtClean="0"/>
              <a:t> Uno)</a:t>
            </a:r>
          </a:p>
          <a:p>
            <a:r>
              <a:rPr lang="en-US" altLang="zh-TW" sz="2400" dirty="0" smtClean="0"/>
              <a:t>Top 10 </a:t>
            </a:r>
            <a:r>
              <a:rPr lang="en-US" altLang="zh-TW" sz="2400" dirty="0"/>
              <a:t>in Olympics </a:t>
            </a:r>
            <a:r>
              <a:rPr lang="en-US" altLang="zh-TW" sz="2400" dirty="0" smtClean="0"/>
              <a:t>– 171.41 (Adam Rippon)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4475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95536" y="188640"/>
            <a:ext cx="5791200" cy="687606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Comparisons</a:t>
            </a:r>
            <a:endParaRPr lang="zh-TW" altLang="en-US" sz="3600" dirty="0"/>
          </a:p>
        </p:txBody>
      </p:sp>
      <p:pic>
        <p:nvPicPr>
          <p:cNvPr id="1027" name="Picture 3" descr="D:\ISU dataset\Monte-Carlo-On-Ice\easyvshard_befor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1676" y="826056"/>
            <a:ext cx="4580640" cy="5409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內容版面配置區 2"/>
          <p:cNvSpPr>
            <a:spLocks noGrp="1"/>
          </p:cNvSpPr>
          <p:nvPr>
            <p:ph idx="1"/>
          </p:nvPr>
        </p:nvSpPr>
        <p:spPr>
          <a:xfrm>
            <a:off x="251520" y="1052736"/>
            <a:ext cx="3911724" cy="4373563"/>
          </a:xfrm>
        </p:spPr>
        <p:txBody>
          <a:bodyPr>
            <a:normAutofit/>
          </a:bodyPr>
          <a:lstStyle/>
          <a:p>
            <a:r>
              <a:rPr lang="en-US" altLang="zh-TW" sz="2400" dirty="0" smtClean="0"/>
              <a:t>Easy Program w/AES+.5:</a:t>
            </a:r>
          </a:p>
          <a:p>
            <a:r>
              <a:rPr lang="en-US" altLang="zh-TW" sz="2400" dirty="0" smtClean="0"/>
              <a:t>-Mean:183.35</a:t>
            </a:r>
          </a:p>
          <a:p>
            <a:r>
              <a:rPr lang="en-US" altLang="zh-TW" sz="2400" dirty="0" smtClean="0"/>
              <a:t>-Max:194.82</a:t>
            </a:r>
          </a:p>
          <a:p>
            <a:r>
              <a:rPr lang="en-US" altLang="zh-TW" sz="2400" dirty="0" smtClean="0"/>
              <a:t>Hard Program:</a:t>
            </a:r>
          </a:p>
          <a:p>
            <a:r>
              <a:rPr lang="en-US" altLang="zh-TW" sz="2400" dirty="0" smtClean="0"/>
              <a:t>-Mean:195.80</a:t>
            </a:r>
          </a:p>
          <a:p>
            <a:r>
              <a:rPr lang="en-US" altLang="zh-TW" sz="2400" dirty="0" smtClean="0"/>
              <a:t>-Max:207.35</a:t>
            </a:r>
          </a:p>
          <a:p>
            <a:r>
              <a:rPr lang="en-US" altLang="zh-TW" sz="2400" dirty="0" smtClean="0"/>
              <a:t>The hard program wins 96.4% of the simulations</a:t>
            </a: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767138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95536" y="260648"/>
            <a:ext cx="5791200" cy="615598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zh-TW" sz="4000" dirty="0"/>
              <a:t>Comparisons</a:t>
            </a:r>
            <a:endParaRPr lang="zh-TW" altLang="en-US" sz="3600" dirty="0"/>
          </a:p>
        </p:txBody>
      </p:sp>
      <p:pic>
        <p:nvPicPr>
          <p:cNvPr id="4" name="Picture 4" descr="D:\ISU dataset\Monte-Carlo-On-Ice\easyvshard_after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55976" y="908720"/>
            <a:ext cx="4488816" cy="4854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內容版面配置區 2"/>
          <p:cNvSpPr txBox="1">
            <a:spLocks/>
          </p:cNvSpPr>
          <p:nvPr/>
        </p:nvSpPr>
        <p:spPr>
          <a:xfrm>
            <a:off x="251520" y="1052736"/>
            <a:ext cx="391172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400" dirty="0" smtClean="0"/>
              <a:t>Easy Program w/AES+5:</a:t>
            </a:r>
          </a:p>
          <a:p>
            <a:r>
              <a:rPr lang="en-US" altLang="zh-TW" sz="2400" dirty="0" smtClean="0"/>
              <a:t>-Mean:183.76</a:t>
            </a:r>
          </a:p>
          <a:p>
            <a:r>
              <a:rPr lang="en-US" altLang="zh-TW" sz="2400" dirty="0" smtClean="0"/>
              <a:t>-Max:197.51</a:t>
            </a:r>
          </a:p>
          <a:p>
            <a:r>
              <a:rPr lang="en-US" altLang="zh-TW" sz="2400" dirty="0" smtClean="0"/>
              <a:t>Hard Program:</a:t>
            </a:r>
          </a:p>
          <a:p>
            <a:r>
              <a:rPr lang="en-US" altLang="zh-TW" sz="2400" dirty="0" smtClean="0"/>
              <a:t>-Mean:196.10</a:t>
            </a:r>
          </a:p>
          <a:p>
            <a:r>
              <a:rPr lang="en-US" altLang="zh-TW" sz="2400" dirty="0" smtClean="0"/>
              <a:t>-Max:212.41</a:t>
            </a:r>
          </a:p>
          <a:p>
            <a:r>
              <a:rPr lang="en-US" altLang="zh-TW" sz="2400" dirty="0" smtClean="0"/>
              <a:t>The hard program wins 89.8% of the simulations</a:t>
            </a: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1143132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5791200" cy="615598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zh-TW" sz="3600" dirty="0" smtClean="0"/>
              <a:t>Results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7544" y="1268760"/>
            <a:ext cx="7620000" cy="4373563"/>
          </a:xfrm>
        </p:spPr>
        <p:txBody>
          <a:bodyPr/>
          <a:lstStyle/>
          <a:p>
            <a:r>
              <a:rPr lang="en-US" altLang="zh-TW" sz="2400" dirty="0" smtClean="0"/>
              <a:t>Risk vs </a:t>
            </a:r>
            <a:r>
              <a:rPr lang="en-US" altLang="zh-TW" sz="2400" dirty="0" smtClean="0"/>
              <a:t>Reward</a:t>
            </a:r>
            <a:r>
              <a:rPr lang="en-US" altLang="zh-TW" sz="2400" dirty="0" smtClean="0"/>
              <a:t>: High BV jumps now have to bear more risk since a fall will significantly harm the technical score.</a:t>
            </a:r>
          </a:p>
          <a:p>
            <a:endParaRPr lang="en-US" altLang="zh-TW" sz="2400" dirty="0" smtClean="0"/>
          </a:p>
          <a:p>
            <a:r>
              <a:rPr lang="en-US" altLang="zh-TW" sz="2400" dirty="0" smtClean="0"/>
              <a:t>Possibility to achieve WR: Extended GOE also gives skater a higher maximum score.</a:t>
            </a:r>
          </a:p>
          <a:p>
            <a:endParaRPr lang="en-US" altLang="zh-TW" sz="2400" dirty="0"/>
          </a:p>
          <a:p>
            <a:r>
              <a:rPr lang="en-US" altLang="zh-TW" sz="2400" dirty="0" smtClean="0"/>
              <a:t>Less challenging jump: New jump like 4A may </a:t>
            </a:r>
            <a:r>
              <a:rPr lang="en-US" altLang="zh-TW" sz="2400" smtClean="0"/>
              <a:t>be discouraged.</a:t>
            </a:r>
            <a:endParaRPr lang="en-US" altLang="zh-TW" sz="2400" dirty="0" smtClean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6357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931224" cy="13716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zh-TW" sz="3600" dirty="0" smtClean="0"/>
              <a:t>Case 1: High and Low BV jump</a:t>
            </a:r>
            <a:br>
              <a:rPr lang="en-US" altLang="zh-TW" sz="3600" dirty="0" smtClean="0"/>
            </a:br>
            <a:r>
              <a:rPr lang="en-US" altLang="zh-TW" sz="3600" dirty="0" smtClean="0"/>
              <a:t>Nathan Chen vs. Jason Brown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7544" y="1628800"/>
            <a:ext cx="7620000" cy="4373563"/>
          </a:xfrm>
        </p:spPr>
        <p:txBody>
          <a:bodyPr/>
          <a:lstStyle/>
          <a:p>
            <a:r>
              <a:rPr lang="en-US" altLang="zh-TW" dirty="0" smtClean="0"/>
              <a:t>Nathan Chen is the first man to complete five quad jumps in a program in Four Continents Championship 2017.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At the same time, Jason Brown complete a program without any quad jumps.</a:t>
            </a:r>
          </a:p>
          <a:p>
            <a:endParaRPr lang="en-US" altLang="zh-TW" dirty="0"/>
          </a:p>
          <a:p>
            <a:r>
              <a:rPr lang="en-US" altLang="zh-TW" dirty="0" smtClean="0"/>
              <a:t>Before rule change, Nathan’s technical score is 36.12 points higher than Jason’s. </a:t>
            </a:r>
          </a:p>
          <a:p>
            <a:endParaRPr lang="en-US" altLang="zh-TW" dirty="0"/>
          </a:p>
          <a:p>
            <a:r>
              <a:rPr lang="en-US" altLang="zh-TW" dirty="0" smtClean="0"/>
              <a:t>If the new rules is applied, the difference is narrowed down to 29.95 points.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787977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435280" cy="975638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zh-TW" sz="3600" dirty="0" smtClean="0"/>
              <a:t>Case 2:</a:t>
            </a:r>
            <a:r>
              <a:rPr lang="zh-TW" altLang="en-US" sz="3600" dirty="0" smtClean="0"/>
              <a:t> </a:t>
            </a:r>
            <a:r>
              <a:rPr lang="en-US" altLang="zh-TW" sz="3600" dirty="0" err="1" smtClean="0"/>
              <a:t>Backloading</a:t>
            </a:r>
            <a:r>
              <a:rPr lang="en-US" altLang="zh-TW" sz="3600" dirty="0" smtClean="0"/>
              <a:t> Program</a:t>
            </a:r>
            <a:br>
              <a:rPr lang="en-US" altLang="zh-TW" sz="3600" dirty="0" smtClean="0"/>
            </a:br>
            <a:r>
              <a:rPr lang="en-US" altLang="zh-TW" sz="2700" dirty="0" smtClean="0"/>
              <a:t>Alina </a:t>
            </a:r>
            <a:r>
              <a:rPr lang="en-US" altLang="zh-TW" sz="2700" dirty="0" err="1" smtClean="0"/>
              <a:t>Zagitova</a:t>
            </a:r>
            <a:r>
              <a:rPr lang="en-US" altLang="zh-TW" sz="2700" dirty="0" smtClean="0"/>
              <a:t> vs. </a:t>
            </a:r>
            <a:r>
              <a:rPr lang="en-US" altLang="zh-TW" sz="2700" dirty="0" err="1" smtClean="0"/>
              <a:t>Evgenia</a:t>
            </a:r>
            <a:r>
              <a:rPr lang="en-US" altLang="zh-TW" sz="2700" dirty="0" smtClean="0"/>
              <a:t> </a:t>
            </a:r>
            <a:r>
              <a:rPr lang="en-US" altLang="zh-TW" sz="2700" dirty="0" err="1" smtClean="0"/>
              <a:t>Medvedeva</a:t>
            </a:r>
            <a:endParaRPr lang="zh-TW" altLang="en-US" sz="2700" dirty="0"/>
          </a:p>
        </p:txBody>
      </p:sp>
      <p:sp>
        <p:nvSpPr>
          <p:cNvPr id="6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3970784" cy="4925144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Neck to neck: Score exactly same points (156.65) in FS, Winter Olympics 2018.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However </a:t>
            </a:r>
            <a:r>
              <a:rPr lang="en-US" altLang="zh-TW" dirty="0" smtClean="0"/>
              <a:t>Alina </a:t>
            </a:r>
            <a:r>
              <a:rPr lang="en-US" altLang="zh-TW" dirty="0" err="1" smtClean="0"/>
              <a:t>backloaded</a:t>
            </a:r>
            <a:r>
              <a:rPr lang="en-US" altLang="zh-TW" dirty="0" smtClean="0"/>
              <a:t> all the jumps to second half</a:t>
            </a:r>
            <a:endParaRPr lang="zh-TW" altLang="en-US" dirty="0"/>
          </a:p>
        </p:txBody>
      </p:sp>
      <p:pic>
        <p:nvPicPr>
          <p:cNvPr id="2050" name="Picture 2" descr="C:\Users\秉鈞\Desktop\ISU dataset\Alina_Evgenia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484784"/>
            <a:ext cx="4431138" cy="295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3629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:\ISU dataset\Monte-Carlo-On-Ice\Alina_scoresheet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9552" y="908720"/>
            <a:ext cx="7992888" cy="4942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9840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95536" y="260648"/>
            <a:ext cx="8219256" cy="1119654"/>
          </a:xfrm>
        </p:spPr>
        <p:txBody>
          <a:bodyPr>
            <a:noAutofit/>
          </a:bodyPr>
          <a:lstStyle/>
          <a:p>
            <a:pPr algn="l"/>
            <a:r>
              <a:rPr lang="en-US" altLang="zh-TW" sz="3200" dirty="0" smtClean="0"/>
              <a:t>Why </a:t>
            </a:r>
            <a:r>
              <a:rPr lang="en-US" altLang="zh-TW" sz="3200" dirty="0"/>
              <a:t>r</a:t>
            </a:r>
            <a:r>
              <a:rPr lang="en-US" altLang="zh-TW" sz="3200" dirty="0" smtClean="0"/>
              <a:t>ule change won’t help in </a:t>
            </a:r>
            <a:r>
              <a:rPr lang="en-US" altLang="zh-TW" sz="3200" dirty="0" err="1" smtClean="0"/>
              <a:t>backloading</a:t>
            </a:r>
            <a:endParaRPr lang="zh-TW" altLang="en-US" sz="32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752600"/>
            <a:ext cx="7931224" cy="4373563"/>
          </a:xfrm>
        </p:spPr>
        <p:txBody>
          <a:bodyPr/>
          <a:lstStyle/>
          <a:p>
            <a:r>
              <a:rPr lang="en-US" altLang="zh-TW" dirty="0" smtClean="0"/>
              <a:t>Compare to Quad/Triple jumps, where quad may be unobtainable for a skater, </a:t>
            </a:r>
            <a:r>
              <a:rPr lang="en-US" altLang="zh-TW" dirty="0" err="1" smtClean="0"/>
              <a:t>backloading</a:t>
            </a:r>
            <a:r>
              <a:rPr lang="en-US" altLang="zh-TW" dirty="0" smtClean="0"/>
              <a:t> is always an option</a:t>
            </a:r>
          </a:p>
          <a:p>
            <a:pPr marL="0" indent="0">
              <a:buNone/>
            </a:pPr>
            <a:endParaRPr lang="en-US" altLang="zh-TW" dirty="0" smtClean="0"/>
          </a:p>
          <a:p>
            <a:r>
              <a:rPr lang="en-US" altLang="zh-TW" dirty="0" smtClean="0"/>
              <a:t>Impossible to balance since different player bears different risk</a:t>
            </a:r>
            <a:r>
              <a:rPr lang="en-US" altLang="zh-TW" dirty="0" smtClean="0"/>
              <a:t>.</a:t>
            </a:r>
          </a:p>
          <a:p>
            <a:endParaRPr lang="en-US" altLang="zh-TW" dirty="0"/>
          </a:p>
          <a:p>
            <a:r>
              <a:rPr lang="en-US" altLang="zh-TW" dirty="0" smtClean="0"/>
              <a:t>The idea of “unbalanced program” is quite subjective.</a:t>
            </a:r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39151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95536" y="332656"/>
            <a:ext cx="5791200" cy="724669"/>
          </a:xfrm>
        </p:spPr>
        <p:txBody>
          <a:bodyPr/>
          <a:lstStyle/>
          <a:p>
            <a:r>
              <a:rPr lang="en-US" altLang="zh-TW" dirty="0" smtClean="0"/>
              <a:t>IMPROVEMENTS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7620000" cy="4785395"/>
          </a:xfrm>
        </p:spPr>
        <p:txBody>
          <a:bodyPr/>
          <a:lstStyle/>
          <a:p>
            <a:r>
              <a:rPr lang="en-US" altLang="zh-TW" dirty="0" smtClean="0"/>
              <a:t>Using transition matrix between the status of the jumps (full, downgraded, fall)</a:t>
            </a:r>
          </a:p>
          <a:p>
            <a:endParaRPr lang="en-US" altLang="zh-TW" dirty="0"/>
          </a:p>
          <a:p>
            <a:r>
              <a:rPr lang="en-US" altLang="zh-TW" dirty="0" smtClean="0"/>
              <a:t>Correlation between BV. GOE. AES. Elements</a:t>
            </a:r>
          </a:p>
          <a:p>
            <a:r>
              <a:rPr lang="en-US" altLang="zh-TW" dirty="0" smtClean="0"/>
              <a:t>Ex. Higher BV jump tends to grab more GOE &amp; AES</a:t>
            </a:r>
          </a:p>
          <a:p>
            <a:r>
              <a:rPr lang="en-US" altLang="zh-TW" dirty="0" smtClean="0"/>
              <a:t>      A judge may have bias to a skater</a:t>
            </a:r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39942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Why doing this project?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4762872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TW" sz="2400" strike="sngStrike" dirty="0" smtClean="0"/>
              <a:t>More </a:t>
            </a:r>
            <a:r>
              <a:rPr lang="en-US" altLang="zh-TW" sz="2400" strike="sngStrike" dirty="0" smtClean="0"/>
              <a:t>Memes</a:t>
            </a:r>
          </a:p>
          <a:p>
            <a:pPr marL="0" indent="0">
              <a:buNone/>
            </a:pPr>
            <a:endParaRPr lang="en-US" altLang="zh-TW" sz="2400" strike="sngStrike" dirty="0"/>
          </a:p>
          <a:p>
            <a:pPr marL="0" indent="0">
              <a:buNone/>
            </a:pPr>
            <a:r>
              <a:rPr lang="en-US" altLang="zh-TW" sz="2400" dirty="0" smtClean="0"/>
              <a:t>Understanding how figure skating is scored and how skaters win.</a:t>
            </a:r>
            <a:endParaRPr lang="en-US" altLang="zh-TW" sz="2400" dirty="0" smtClean="0"/>
          </a:p>
          <a:p>
            <a:pPr marL="0" indent="0">
              <a:buNone/>
            </a:pPr>
            <a:endParaRPr lang="en-US" altLang="zh-TW" sz="2400" strike="sngStrike" dirty="0"/>
          </a:p>
          <a:p>
            <a:pPr marL="0" indent="0">
              <a:buNone/>
            </a:pPr>
            <a:endParaRPr lang="en-US" altLang="zh-TW" sz="2400" strike="sngStrike" dirty="0" smtClean="0"/>
          </a:p>
          <a:p>
            <a:pPr marL="0" indent="0">
              <a:buNone/>
            </a:pPr>
            <a:endParaRPr lang="en-US" altLang="zh-TW" strike="sngStrike" dirty="0"/>
          </a:p>
          <a:p>
            <a:pPr marL="0" indent="0">
              <a:buNone/>
            </a:pPr>
            <a:endParaRPr lang="zh-TW" altLang="en-US" strike="sngStrike" dirty="0"/>
          </a:p>
        </p:txBody>
      </p:sp>
      <p:pic>
        <p:nvPicPr>
          <p:cNvPr id="1026" name="Picture 2" descr="C:\Users\秉鈞\Desktop\ISU dataset\figure-skater-funny-fa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1340768"/>
            <a:ext cx="3441848" cy="5162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227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7355160" cy="759614"/>
          </a:xfrm>
        </p:spPr>
        <p:txBody>
          <a:bodyPr/>
          <a:lstStyle/>
          <a:p>
            <a:r>
              <a:rPr lang="en-US" altLang="zh-TW" dirty="0" smtClean="0"/>
              <a:t>Special Thanks/ Credits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7544" y="1196752"/>
            <a:ext cx="7620000" cy="4373563"/>
          </a:xfrm>
        </p:spPr>
        <p:txBody>
          <a:bodyPr>
            <a:normAutofit/>
          </a:bodyPr>
          <a:lstStyle/>
          <a:p>
            <a:r>
              <a:rPr lang="en-US" altLang="zh-TW" dirty="0"/>
              <a:t>ISU </a:t>
            </a:r>
            <a:r>
              <a:rPr lang="en-US" altLang="zh-TW" dirty="0">
                <a:hlinkClick r:id="rId2"/>
              </a:rPr>
              <a:t>https://</a:t>
            </a:r>
            <a:r>
              <a:rPr lang="en-US" altLang="zh-TW" dirty="0" smtClean="0">
                <a:hlinkClick r:id="rId2"/>
              </a:rPr>
              <a:t>www.isu.org/</a:t>
            </a:r>
            <a:r>
              <a:rPr lang="en-US" altLang="zh-TW" dirty="0"/>
              <a:t> </a:t>
            </a:r>
            <a:r>
              <a:rPr lang="en-US" altLang="zh-TW" dirty="0" smtClean="0"/>
              <a:t>and JSF </a:t>
            </a:r>
            <a:r>
              <a:rPr lang="en-US" altLang="zh-TW" dirty="0">
                <a:hlinkClick r:id="rId3"/>
              </a:rPr>
              <a:t>https://www.skatingjapan.or.jp</a:t>
            </a:r>
            <a:r>
              <a:rPr lang="en-US" altLang="zh-TW" dirty="0" smtClean="0">
                <a:hlinkClick r:id="rId3"/>
              </a:rPr>
              <a:t>/</a:t>
            </a:r>
            <a:r>
              <a:rPr lang="en-US" altLang="zh-TW" dirty="0" smtClean="0"/>
              <a:t> for the datasets and guidance on rule books</a:t>
            </a:r>
          </a:p>
          <a:p>
            <a:r>
              <a:rPr lang="en-US" altLang="zh-TW" dirty="0">
                <a:hlinkClick r:id="rId4"/>
              </a:rPr>
              <a:t>https://</a:t>
            </a:r>
            <a:r>
              <a:rPr lang="en-US" altLang="zh-TW" dirty="0" smtClean="0">
                <a:hlinkClick r:id="rId4"/>
              </a:rPr>
              <a:t>pbs.twimg.com/profile_images/823262406453432321/vbVWhE9G.jpg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Marai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Nagasu</a:t>
            </a:r>
            <a:r>
              <a:rPr lang="zh-TW" altLang="en-US" dirty="0" smtClean="0"/>
              <a:t> </a:t>
            </a:r>
            <a:r>
              <a:rPr lang="en-US" altLang="zh-TW" dirty="0" smtClean="0"/>
              <a:t>Meme Picture</a:t>
            </a:r>
          </a:p>
          <a:p>
            <a:r>
              <a:rPr lang="en-US" altLang="zh-TW" dirty="0">
                <a:hlinkClick r:id="rId5"/>
              </a:rPr>
              <a:t>https://</a:t>
            </a:r>
            <a:r>
              <a:rPr lang="en-US" altLang="zh-TW" dirty="0" smtClean="0">
                <a:hlinkClick r:id="rId5"/>
              </a:rPr>
              <a:t>www.youtube.com/watch?v=i6pw07k3GkM</a:t>
            </a:r>
            <a:r>
              <a:rPr lang="en-US" altLang="zh-TW" dirty="0" smtClean="0"/>
              <a:t> GIFs on point difference in 3A and 2A</a:t>
            </a:r>
          </a:p>
          <a:p>
            <a:r>
              <a:rPr lang="en-US" altLang="zh-TW" dirty="0">
                <a:hlinkClick r:id="rId6"/>
              </a:rPr>
              <a:t>https://hips.hearstapps.com/ghk.h-cdn.co/assets/18/08/4000x2666/gallery-1519418120-gettyimages-923198406.jpg?resize=2511</a:t>
            </a:r>
            <a:r>
              <a:rPr lang="en-US" altLang="zh-TW" dirty="0" smtClean="0">
                <a:hlinkClick r:id="rId6"/>
              </a:rPr>
              <a:t>:*</a:t>
            </a:r>
            <a:r>
              <a:rPr lang="en-US" altLang="zh-TW" dirty="0" smtClean="0"/>
              <a:t> </a:t>
            </a:r>
            <a:r>
              <a:rPr lang="en-US" altLang="zh-TW" dirty="0"/>
              <a:t>Alina </a:t>
            </a:r>
            <a:r>
              <a:rPr lang="en-US" altLang="zh-TW" dirty="0" err="1"/>
              <a:t>Zagitova</a:t>
            </a:r>
            <a:r>
              <a:rPr lang="en-US" altLang="zh-TW" dirty="0"/>
              <a:t> </a:t>
            </a:r>
            <a:r>
              <a:rPr lang="en-US" altLang="zh-TW" dirty="0" smtClean="0"/>
              <a:t>and </a:t>
            </a:r>
            <a:r>
              <a:rPr lang="en-US" altLang="zh-TW" dirty="0" err="1"/>
              <a:t>Evgenia</a:t>
            </a:r>
            <a:r>
              <a:rPr lang="en-US" altLang="zh-TW" dirty="0"/>
              <a:t> </a:t>
            </a:r>
            <a:r>
              <a:rPr lang="en-US" altLang="zh-TW" dirty="0" err="1" smtClean="0"/>
              <a:t>Medvedeva</a:t>
            </a:r>
            <a:r>
              <a:rPr lang="en-US" altLang="zh-TW" dirty="0" smtClean="0"/>
              <a:t> picture</a:t>
            </a:r>
          </a:p>
          <a:p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30863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707904" y="2708920"/>
            <a:ext cx="1512168" cy="651520"/>
          </a:xfrm>
        </p:spPr>
        <p:txBody>
          <a:bodyPr/>
          <a:lstStyle/>
          <a:p>
            <a:r>
              <a:rPr lang="en-US" altLang="zh-TW" dirty="0" smtClean="0"/>
              <a:t>Q&amp;A!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43116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6779096" cy="615598"/>
          </a:xfrm>
        </p:spPr>
        <p:txBody>
          <a:bodyPr>
            <a:normAutofit/>
          </a:bodyPr>
          <a:lstStyle/>
          <a:p>
            <a:pPr algn="l"/>
            <a:r>
              <a:rPr lang="en-US" altLang="zh-TW" sz="2800" dirty="0" smtClean="0"/>
              <a:t>How figure skating is scored</a:t>
            </a:r>
            <a:endParaRPr lang="zh-TW" altLang="en-US" sz="2800" dirty="0"/>
          </a:p>
        </p:txBody>
      </p:sp>
      <p:pic>
        <p:nvPicPr>
          <p:cNvPr id="2050" name="Picture 2" descr="C:\Users\秉鈞\Desktop\ISU dataset\scor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36" y="1052736"/>
            <a:ext cx="8410576" cy="518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3877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476672"/>
            <a:ext cx="7139136" cy="687606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Purpose and Impact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752600"/>
            <a:ext cx="8003232" cy="4373563"/>
          </a:xfrm>
        </p:spPr>
        <p:txBody>
          <a:bodyPr/>
          <a:lstStyle/>
          <a:p>
            <a:r>
              <a:rPr lang="en-US" altLang="zh-TW" sz="2400" dirty="0" smtClean="0"/>
              <a:t>Purpose</a:t>
            </a:r>
          </a:p>
          <a:p>
            <a:pPr lvl="1"/>
            <a:r>
              <a:rPr lang="en-US" altLang="zh-TW" sz="2400" dirty="0" smtClean="0"/>
              <a:t>More objective and make every jump accountable for.</a:t>
            </a:r>
          </a:p>
          <a:p>
            <a:pPr lvl="1"/>
            <a:r>
              <a:rPr lang="en-US" altLang="zh-TW" sz="2400" dirty="0" smtClean="0"/>
              <a:t>Limitation on aesthetic scoring (AES</a:t>
            </a:r>
            <a:r>
              <a:rPr lang="en-US" altLang="zh-TW" sz="2400" dirty="0" smtClean="0"/>
              <a:t>)</a:t>
            </a:r>
          </a:p>
          <a:p>
            <a:pPr marL="274320" lvl="1" indent="0">
              <a:buNone/>
            </a:pPr>
            <a:endParaRPr lang="en-US" altLang="zh-TW" sz="2400" dirty="0" smtClean="0"/>
          </a:p>
          <a:p>
            <a:r>
              <a:rPr lang="en-US" altLang="zh-TW" sz="2400" dirty="0" smtClean="0"/>
              <a:t>Impact</a:t>
            </a:r>
          </a:p>
          <a:p>
            <a:pPr lvl="1"/>
            <a:r>
              <a:rPr lang="en-US" altLang="zh-TW" sz="2400" dirty="0" smtClean="0"/>
              <a:t>Rewarding high based-value jumps (4Lo, 3A…)</a:t>
            </a:r>
          </a:p>
          <a:p>
            <a:pPr lvl="1"/>
            <a:r>
              <a:rPr lang="en-US" altLang="zh-TW" sz="2400" dirty="0" smtClean="0"/>
              <a:t>Back-loading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87447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7211144" cy="903630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Which jump is better?</a:t>
            </a:r>
            <a:endParaRPr lang="zh-TW" altLang="en-US" sz="3600" dirty="0"/>
          </a:p>
        </p:txBody>
      </p:sp>
      <p:pic>
        <p:nvPicPr>
          <p:cNvPr id="3074" name="Picture 2" descr="C:\Users\秉鈞\Downloads\gif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628800"/>
            <a:ext cx="7296811" cy="4104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105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404664"/>
            <a:ext cx="5791200" cy="687606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Back-loading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7544" y="1628800"/>
            <a:ext cx="7620000" cy="4373563"/>
          </a:xfrm>
        </p:spPr>
        <p:txBody>
          <a:bodyPr/>
          <a:lstStyle/>
          <a:p>
            <a:r>
              <a:rPr lang="en-US" altLang="zh-TW" dirty="0" smtClean="0"/>
              <a:t>Getting 10% more BV if jumps are performed in second half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The </a:t>
            </a:r>
            <a:r>
              <a:rPr lang="en-US" altLang="zh-TW" dirty="0" smtClean="0"/>
              <a:t>original purpose is to compensate the extra stamina and risk.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However</a:t>
            </a:r>
            <a:r>
              <a:rPr lang="en-US" altLang="zh-TW" dirty="0" smtClean="0"/>
              <a:t>, some skaters use this loophole to put all of the jumps in the second half in the hope of getting more BV.</a:t>
            </a:r>
          </a:p>
        </p:txBody>
      </p:sp>
    </p:spTree>
    <p:extLst>
      <p:ext uri="{BB962C8B-B14F-4D97-AF65-F5344CB8AC3E}">
        <p14:creationId xmlns:p14="http://schemas.microsoft.com/office/powerpoint/2010/main" val="3259487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26368" y="332656"/>
            <a:ext cx="7139136" cy="759614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Recent rule changes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800" dirty="0" smtClean="0"/>
              <a:t>Base value </a:t>
            </a:r>
            <a:r>
              <a:rPr lang="en-US" altLang="zh-TW" sz="2800" dirty="0" smtClean="0"/>
              <a:t>change</a:t>
            </a:r>
          </a:p>
          <a:p>
            <a:pPr marL="0" indent="0">
              <a:buNone/>
            </a:pPr>
            <a:endParaRPr lang="en-US" altLang="zh-TW" sz="2800" dirty="0" smtClean="0"/>
          </a:p>
          <a:p>
            <a:r>
              <a:rPr lang="en-US" altLang="zh-TW" sz="2800" dirty="0" smtClean="0"/>
              <a:t>Extended GOE</a:t>
            </a:r>
          </a:p>
          <a:p>
            <a:pPr marL="0" indent="0">
              <a:buNone/>
            </a:pPr>
            <a:r>
              <a:rPr lang="en-US" altLang="zh-TW" sz="2800" dirty="0" smtClean="0"/>
              <a:t>    (-3~+3 → -5~+5)</a:t>
            </a:r>
            <a:endParaRPr lang="zh-TW" altLang="en-US" sz="2800" dirty="0"/>
          </a:p>
        </p:txBody>
      </p:sp>
      <p:pic>
        <p:nvPicPr>
          <p:cNvPr id="1026" name="Picture 2" descr="C:\Users\秉鈞\Desktop\ISU dataset\jump chan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1556792"/>
            <a:ext cx="5067893" cy="3960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97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404664"/>
            <a:ext cx="5791200" cy="687606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Agenda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7544" y="1412776"/>
            <a:ext cx="7620000" cy="4373563"/>
          </a:xfrm>
        </p:spPr>
        <p:txBody>
          <a:bodyPr>
            <a:normAutofit/>
          </a:bodyPr>
          <a:lstStyle/>
          <a:p>
            <a:r>
              <a:rPr lang="en-US" altLang="zh-TW" sz="2800" dirty="0" smtClean="0"/>
              <a:t>Method</a:t>
            </a:r>
          </a:p>
          <a:p>
            <a:r>
              <a:rPr lang="en-US" altLang="zh-TW" sz="2800" dirty="0" smtClean="0"/>
              <a:t>Benchmark</a:t>
            </a:r>
          </a:p>
          <a:p>
            <a:r>
              <a:rPr lang="en-US" altLang="zh-TW" sz="2800" dirty="0" smtClean="0"/>
              <a:t>Comparisons</a:t>
            </a:r>
          </a:p>
          <a:p>
            <a:r>
              <a:rPr lang="en-US" altLang="zh-TW" sz="2800" dirty="0" smtClean="0"/>
              <a:t>Results</a:t>
            </a:r>
          </a:p>
          <a:p>
            <a:r>
              <a:rPr lang="en-US" altLang="zh-TW" sz="2800" dirty="0" smtClean="0"/>
              <a:t>Review Cases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71764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5791200" cy="687606"/>
          </a:xfrm>
        </p:spPr>
        <p:txBody>
          <a:bodyPr>
            <a:normAutofit/>
          </a:bodyPr>
          <a:lstStyle/>
          <a:p>
            <a:pPr algn="l"/>
            <a:r>
              <a:rPr lang="en-US" altLang="zh-TW" sz="3600" dirty="0" smtClean="0"/>
              <a:t>Method</a:t>
            </a:r>
            <a:endParaRPr lang="zh-TW" altLang="en-US" sz="3600" dirty="0"/>
          </a:p>
        </p:txBody>
      </p:sp>
      <p:pic>
        <p:nvPicPr>
          <p:cNvPr id="1026" name="Picture 2" descr="D:\ISU dataset\Monte-Carlo-On-Ice\Flowchar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092736"/>
            <a:ext cx="7826160" cy="5633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193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自訂設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基本">
  <a:themeElements>
    <a:clrScheme name="基本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基本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基本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682</TotalTime>
  <Words>600</Words>
  <Application>Microsoft Office PowerPoint</Application>
  <PresentationFormat>如螢幕大小 (4:3)</PresentationFormat>
  <Paragraphs>106</Paragraphs>
  <Slides>21</Slides>
  <Notes>1</Notes>
  <HiddenSlides>0</HiddenSlides>
  <MMClips>0</MMClips>
  <ScaleCrop>false</ScaleCrop>
  <HeadingPairs>
    <vt:vector size="4" baseType="variant">
      <vt:variant>
        <vt:lpstr>佈景主題</vt:lpstr>
      </vt:variant>
      <vt:variant>
        <vt:i4>2</vt:i4>
      </vt:variant>
      <vt:variant>
        <vt:lpstr>投影片標題</vt:lpstr>
      </vt:variant>
      <vt:variant>
        <vt:i4>21</vt:i4>
      </vt:variant>
    </vt:vector>
  </HeadingPairs>
  <TitlesOfParts>
    <vt:vector size="23" baseType="lpstr">
      <vt:lpstr>自訂設計</vt:lpstr>
      <vt:lpstr>基本</vt:lpstr>
      <vt:lpstr>Monte Carlo on Ice: How Simulation can  Help Figure Skating Medalist</vt:lpstr>
      <vt:lpstr>Why doing this project?</vt:lpstr>
      <vt:lpstr>How figure skating is scored</vt:lpstr>
      <vt:lpstr>Purpose and Impact</vt:lpstr>
      <vt:lpstr>Which jump is better?</vt:lpstr>
      <vt:lpstr>Back-loading</vt:lpstr>
      <vt:lpstr>Recent rule changes</vt:lpstr>
      <vt:lpstr>Agenda</vt:lpstr>
      <vt:lpstr>Method</vt:lpstr>
      <vt:lpstr>Method</vt:lpstr>
      <vt:lpstr>Benchmark in Free Skating</vt:lpstr>
      <vt:lpstr>Comparisons</vt:lpstr>
      <vt:lpstr>Comparisons</vt:lpstr>
      <vt:lpstr>Results</vt:lpstr>
      <vt:lpstr>Case 1: High and Low BV jump Nathan Chen vs. Jason Brown</vt:lpstr>
      <vt:lpstr>Case 2: Backloading Program Alina Zagitova vs. Evgenia Medvedeva</vt:lpstr>
      <vt:lpstr>PowerPoint 簡報</vt:lpstr>
      <vt:lpstr>Why rule change won’t help in backloading</vt:lpstr>
      <vt:lpstr>IMPROVEMENTS</vt:lpstr>
      <vt:lpstr>Special Thanks/ Credits</vt:lpstr>
      <vt:lpstr>Q&amp;A!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Monte Carlo on Ice: How Simulation can Help Figure Skating Medalist</dc:title>
  <dc:creator>李秉鈞</dc:creator>
  <cp:lastModifiedBy>李秉鈞</cp:lastModifiedBy>
  <cp:revision>42</cp:revision>
  <dcterms:created xsi:type="dcterms:W3CDTF">2018-04-15T14:17:40Z</dcterms:created>
  <dcterms:modified xsi:type="dcterms:W3CDTF">2018-04-24T03:47:50Z</dcterms:modified>
</cp:coreProperties>
</file>

<file path=docProps/thumbnail.jpeg>
</file>